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0330A-17C0-4248-941C-07B8066D0622}" v="59" dt="2023-01-11T22:04:5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32"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ogin.constantcontact.com/logi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loor, red, transport&#10;&#10;Description automatically generated">
            <a:extLst>
              <a:ext uri="{FF2B5EF4-FFF2-40B4-BE49-F238E27FC236}">
                <a16:creationId xmlns:a16="http://schemas.microsoft.com/office/drawing/2014/main" id="{CD2B5F71-1AA6-BF17-EA94-AF31606F00B7}"/>
              </a:ext>
            </a:extLst>
          </p:cNvPr>
          <p:cNvPicPr>
            <a:picLocks noChangeAspect="1"/>
          </p:cNvPicPr>
          <p:nvPr/>
        </p:nvPicPr>
        <p:blipFill rotWithShape="1">
          <a:blip r:embed="rId2">
            <a:alphaModFix amt="50000"/>
          </a:blip>
          <a:srcRect l="25173" r="4416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cs typeface="Calibri Light"/>
              </a:rPr>
              <a:t>Ferrari Club of America:</a:t>
            </a:r>
            <a:br>
              <a:rPr lang="en-US" dirty="0">
                <a:cs typeface="Calibri Light"/>
              </a:rPr>
            </a:br>
            <a:r>
              <a:rPr lang="en-US" dirty="0">
                <a:solidFill>
                  <a:srgbClr val="FFFFFF"/>
                </a:solidFill>
                <a:cs typeface="Calibri Light"/>
              </a:rPr>
              <a:t>Managing Groups</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dirty="0">
                <a:solidFill>
                  <a:srgbClr val="FFFFFF"/>
                </a:solidFill>
                <a:cs typeface="Calibri"/>
              </a:rPr>
              <a:t>As a Chapter President or Regional Director, you'll want to communicate with your group members through your groups in the Online Community.</a:t>
            </a:r>
            <a:endParaRPr lang="en-US" dirty="0">
              <a:solidFill>
                <a:srgbClr val="FFFFFF"/>
              </a:solidFill>
            </a:endParaRPr>
          </a:p>
        </p:txBody>
      </p:sp>
    </p:spTree>
    <p:extLst>
      <p:ext uri="{BB962C8B-B14F-4D97-AF65-F5344CB8AC3E}">
        <p14:creationId xmlns:p14="http://schemas.microsoft.com/office/powerpoint/2010/main" val="39022349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Accessing Groups</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825625"/>
            <a:ext cx="10363200" cy="4351338"/>
          </a:xfrm>
        </p:spPr>
        <p:txBody>
          <a:bodyPr vert="horz" lIns="91440" tIns="45720" rIns="91440" bIns="45720" rtlCol="0" anchor="t">
            <a:normAutofit/>
          </a:bodyPr>
          <a:lstStyle/>
          <a:p>
            <a:r>
              <a:rPr lang="en-US" dirty="0">
                <a:ea typeface="+mn-lt"/>
                <a:cs typeface="+mn-lt"/>
              </a:rPr>
              <a:t>You can access your groups by clicking on "Groups" when viewing your profile.</a:t>
            </a: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2"/>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3"/>
          <a:stretch>
            <a:fillRect/>
          </a:stretch>
        </p:blipFill>
        <p:spPr>
          <a:xfrm>
            <a:off x="220133" y="330200"/>
            <a:ext cx="1066800" cy="1066800"/>
          </a:xfrm>
          <a:prstGeom prst="rect">
            <a:avLst/>
          </a:prstGeom>
        </p:spPr>
      </p:pic>
      <p:pic>
        <p:nvPicPr>
          <p:cNvPr id="4" name="Picture 7">
            <a:extLst>
              <a:ext uri="{FF2B5EF4-FFF2-40B4-BE49-F238E27FC236}">
                <a16:creationId xmlns:a16="http://schemas.microsoft.com/office/drawing/2014/main" id="{6E900351-6705-B1FD-FF91-B86F1603FB21}"/>
              </a:ext>
            </a:extLst>
          </p:cNvPr>
          <p:cNvPicPr>
            <a:picLocks noChangeAspect="1"/>
          </p:cNvPicPr>
          <p:nvPr/>
        </p:nvPicPr>
        <p:blipFill>
          <a:blip r:embed="rId4"/>
          <a:stretch>
            <a:fillRect/>
          </a:stretch>
        </p:blipFill>
        <p:spPr>
          <a:xfrm>
            <a:off x="4080934" y="3542834"/>
            <a:ext cx="6392333" cy="1220134"/>
          </a:xfrm>
          <a:prstGeom prst="rect">
            <a:avLst/>
          </a:prstGeom>
        </p:spPr>
      </p:pic>
    </p:spTree>
    <p:extLst>
      <p:ext uri="{BB962C8B-B14F-4D97-AF65-F5344CB8AC3E}">
        <p14:creationId xmlns:p14="http://schemas.microsoft.com/office/powerpoint/2010/main" val="237671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Admin Status</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825625"/>
            <a:ext cx="10363200" cy="4351338"/>
          </a:xfrm>
        </p:spPr>
        <p:txBody>
          <a:bodyPr vert="horz" lIns="91440" tIns="45720" rIns="91440" bIns="45720" rtlCol="0" anchor="t">
            <a:normAutofit/>
          </a:bodyPr>
          <a:lstStyle/>
          <a:p>
            <a:r>
              <a:rPr lang="en-US" dirty="0">
                <a:ea typeface="+mn-lt"/>
                <a:cs typeface="+mn-lt"/>
              </a:rPr>
              <a:t>When you're on the main Groups page, you'll see any groups that you're in.</a:t>
            </a:r>
          </a:p>
          <a:p>
            <a:r>
              <a:rPr lang="en-US" dirty="0">
                <a:ea typeface="+mn-lt"/>
                <a:cs typeface="+mn-lt"/>
              </a:rPr>
              <a:t>Any group that you're an admin of will give you the option to "Manage Group" in the bottom left (if you don't see this option, please contact an FCA Staff member)</a:t>
            </a: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2"/>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3"/>
          <a:stretch>
            <a:fillRect/>
          </a:stretch>
        </p:blipFill>
        <p:spPr>
          <a:xfrm>
            <a:off x="220133" y="330200"/>
            <a:ext cx="1066800" cy="1066800"/>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9607329F-105D-92BC-71E2-B4C7BCD1C3BF}"/>
              </a:ext>
            </a:extLst>
          </p:cNvPr>
          <p:cNvPicPr>
            <a:picLocks noChangeAspect="1"/>
          </p:cNvPicPr>
          <p:nvPr/>
        </p:nvPicPr>
        <p:blipFill>
          <a:blip r:embed="rId4"/>
          <a:stretch>
            <a:fillRect/>
          </a:stretch>
        </p:blipFill>
        <p:spPr>
          <a:xfrm>
            <a:off x="3014134" y="3946741"/>
            <a:ext cx="6163733" cy="1707720"/>
          </a:xfrm>
          <a:prstGeom prst="rect">
            <a:avLst/>
          </a:prstGeom>
        </p:spPr>
      </p:pic>
    </p:spTree>
    <p:extLst>
      <p:ext uri="{BB962C8B-B14F-4D97-AF65-F5344CB8AC3E}">
        <p14:creationId xmlns:p14="http://schemas.microsoft.com/office/powerpoint/2010/main" val="384918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Admin Options</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825625"/>
            <a:ext cx="10363200" cy="4351338"/>
          </a:xfrm>
        </p:spPr>
        <p:txBody>
          <a:bodyPr vert="horz" lIns="91440" tIns="45720" rIns="91440" bIns="45720" rtlCol="0" anchor="t">
            <a:normAutofit/>
          </a:bodyPr>
          <a:lstStyle/>
          <a:p>
            <a:r>
              <a:rPr lang="en-US" dirty="0">
                <a:ea typeface="+mn-lt"/>
                <a:cs typeface="+mn-lt"/>
              </a:rPr>
              <a:t>After you click on the name of the group, you'll see the group homepage as well as the Admin menu</a:t>
            </a:r>
          </a:p>
          <a:p>
            <a:endParaRPr lang="en-US" dirty="0">
              <a:ea typeface="+mn-lt"/>
              <a:cs typeface="+mn-lt"/>
            </a:endParaRPr>
          </a:p>
          <a:p>
            <a:endParaRPr lang="en-US" dirty="0">
              <a:ea typeface="+mn-lt"/>
              <a:cs typeface="+mn-lt"/>
            </a:endParaRPr>
          </a:p>
          <a:p>
            <a:r>
              <a:rPr lang="en-US" dirty="0">
                <a:ea typeface="+mn-lt"/>
                <a:cs typeface="+mn-lt"/>
              </a:rPr>
              <a:t>If you click the Admin option you'll get a </a:t>
            </a:r>
          </a:p>
          <a:p>
            <a:pPr marL="0" indent="0">
              <a:buNone/>
            </a:pPr>
            <a:r>
              <a:rPr lang="en-US" dirty="0">
                <a:ea typeface="+mn-lt"/>
                <a:cs typeface="+mn-lt"/>
              </a:rPr>
              <a:t>   menu of things you can do as an admin</a:t>
            </a: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2"/>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3"/>
          <a:stretch>
            <a:fillRect/>
          </a:stretch>
        </p:blipFill>
        <p:spPr>
          <a:xfrm>
            <a:off x="220133" y="330200"/>
            <a:ext cx="1066800" cy="1066800"/>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4188E0EF-55CD-9101-C22F-B37D14984A2E}"/>
              </a:ext>
            </a:extLst>
          </p:cNvPr>
          <p:cNvPicPr>
            <a:picLocks noChangeAspect="1"/>
          </p:cNvPicPr>
          <p:nvPr/>
        </p:nvPicPr>
        <p:blipFill>
          <a:blip r:embed="rId4"/>
          <a:stretch>
            <a:fillRect/>
          </a:stretch>
        </p:blipFill>
        <p:spPr>
          <a:xfrm>
            <a:off x="2125134" y="2749400"/>
            <a:ext cx="6841066" cy="681867"/>
          </a:xfrm>
          <a:prstGeom prst="rect">
            <a:avLst/>
          </a:prstGeom>
        </p:spPr>
      </p:pic>
      <p:pic>
        <p:nvPicPr>
          <p:cNvPr id="5" name="Picture 8" descr="Graphical user interface, text, application&#10;&#10;Description automatically generated">
            <a:extLst>
              <a:ext uri="{FF2B5EF4-FFF2-40B4-BE49-F238E27FC236}">
                <a16:creationId xmlns:a16="http://schemas.microsoft.com/office/drawing/2014/main" id="{FEA1E939-C63F-A3DA-D65B-944744AEC512}"/>
              </a:ext>
            </a:extLst>
          </p:cNvPr>
          <p:cNvPicPr>
            <a:picLocks noChangeAspect="1"/>
          </p:cNvPicPr>
          <p:nvPr/>
        </p:nvPicPr>
        <p:blipFill>
          <a:blip r:embed="rId5"/>
          <a:stretch>
            <a:fillRect/>
          </a:stretch>
        </p:blipFill>
        <p:spPr>
          <a:xfrm>
            <a:off x="7543800" y="3546103"/>
            <a:ext cx="3750733" cy="2212662"/>
          </a:xfrm>
          <a:prstGeom prst="rect">
            <a:avLst/>
          </a:prstGeom>
        </p:spPr>
      </p:pic>
    </p:spTree>
    <p:extLst>
      <p:ext uri="{BB962C8B-B14F-4D97-AF65-F5344CB8AC3E}">
        <p14:creationId xmlns:p14="http://schemas.microsoft.com/office/powerpoint/2010/main" val="275319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Admin Options: Emailing</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825625"/>
            <a:ext cx="10363200" cy="4351338"/>
          </a:xfrm>
        </p:spPr>
        <p:txBody>
          <a:bodyPr vert="horz" lIns="91440" tIns="45720" rIns="91440" bIns="45720" rtlCol="0" anchor="t">
            <a:normAutofit/>
          </a:bodyPr>
          <a:lstStyle/>
          <a:p>
            <a:r>
              <a:rPr lang="en-US" dirty="0">
                <a:ea typeface="+mn-lt"/>
                <a:cs typeface="+mn-lt"/>
              </a:rPr>
              <a:t>To email your group, please use the Constant Contact account for your Chapter or Region</a:t>
            </a:r>
          </a:p>
          <a:p>
            <a:pPr lvl="1"/>
            <a:r>
              <a:rPr lang="en-US" dirty="0">
                <a:ea typeface="+mn-lt"/>
                <a:cs typeface="+mn-lt"/>
              </a:rPr>
              <a:t>You can login to your Constant Contact account here: </a:t>
            </a:r>
            <a:r>
              <a:rPr lang="en-US" dirty="0">
                <a:ea typeface="+mn-lt"/>
                <a:cs typeface="+mn-lt"/>
                <a:hlinkClick r:id="rId2"/>
              </a:rPr>
              <a:t>https://login.constantcontact.com/login/</a:t>
            </a:r>
            <a:endParaRPr lang="en-US" dirty="0">
              <a:ea typeface="+mn-lt"/>
              <a:cs typeface="+mn-lt"/>
            </a:endParaRPr>
          </a:p>
          <a:p>
            <a:r>
              <a:rPr lang="en-US" dirty="0">
                <a:ea typeface="+mn-lt"/>
                <a:cs typeface="+mn-lt"/>
              </a:rPr>
              <a:t>If you haven't been given credentials to login to Constant Contact, please reach out to FCA Staff</a:t>
            </a:r>
          </a:p>
          <a:p>
            <a:endParaRPr lang="en-US" dirty="0">
              <a:cs typeface="Calibri" panose="020F0502020204030204"/>
            </a:endParaRPr>
          </a:p>
          <a:p>
            <a:pPr marL="0" indent="0">
              <a:buNone/>
            </a:pPr>
            <a:endParaRPr lang="en-US" dirty="0">
              <a:ea typeface="+mn-lt"/>
              <a:cs typeface="+mn-lt"/>
            </a:endParaRP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3"/>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4"/>
          <a:stretch>
            <a:fillRect/>
          </a:stretch>
        </p:blipFill>
        <p:spPr>
          <a:xfrm>
            <a:off x="220133" y="330200"/>
            <a:ext cx="1066800" cy="1066800"/>
          </a:xfrm>
          <a:prstGeom prst="rect">
            <a:avLst/>
          </a:prstGeom>
        </p:spPr>
      </p:pic>
    </p:spTree>
    <p:extLst>
      <p:ext uri="{BB962C8B-B14F-4D97-AF65-F5344CB8AC3E}">
        <p14:creationId xmlns:p14="http://schemas.microsoft.com/office/powerpoint/2010/main" val="39952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Admin Options: Reports</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605492"/>
            <a:ext cx="4605867" cy="4351338"/>
          </a:xfrm>
        </p:spPr>
        <p:txBody>
          <a:bodyPr vert="horz" lIns="91440" tIns="45720" rIns="91440" bIns="45720" rtlCol="0" anchor="t">
            <a:normAutofit/>
          </a:bodyPr>
          <a:lstStyle/>
          <a:p>
            <a:r>
              <a:rPr lang="en-US" dirty="0">
                <a:ea typeface="+mn-lt"/>
                <a:cs typeface="+mn-lt"/>
              </a:rPr>
              <a:t>To find reports for your group, click Admin, and then click "Available Reports"</a:t>
            </a:r>
            <a:endParaRPr lang="en-US" dirty="0">
              <a:cs typeface="Calibri"/>
            </a:endParaRPr>
          </a:p>
          <a:p>
            <a:endParaRPr lang="en-US" dirty="0">
              <a:cs typeface="Calibri"/>
            </a:endParaRPr>
          </a:p>
          <a:p>
            <a:r>
              <a:rPr lang="en-US" dirty="0">
                <a:cs typeface="Calibri"/>
              </a:rPr>
              <a:t>Once there, hover over a report and click "View"</a:t>
            </a:r>
          </a:p>
          <a:p>
            <a:endParaRPr lang="en-US" dirty="0">
              <a:ea typeface="+mn-lt"/>
              <a:cs typeface="+mn-lt"/>
            </a:endParaRPr>
          </a:p>
          <a:p>
            <a:pPr marL="0" indent="0">
              <a:buNone/>
            </a:pPr>
            <a:endParaRPr lang="en-US" dirty="0">
              <a:ea typeface="+mn-lt"/>
              <a:cs typeface="+mn-lt"/>
            </a:endParaRP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2"/>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3"/>
          <a:stretch>
            <a:fillRect/>
          </a:stretch>
        </p:blipFill>
        <p:spPr>
          <a:xfrm>
            <a:off x="220133" y="330200"/>
            <a:ext cx="1066800" cy="1066800"/>
          </a:xfrm>
          <a:prstGeom prst="rect">
            <a:avLst/>
          </a:prstGeom>
        </p:spPr>
      </p:pic>
      <p:pic>
        <p:nvPicPr>
          <p:cNvPr id="5" name="Picture 8" descr="Graphical user interface, text, application&#10;&#10;Description automatically generated">
            <a:extLst>
              <a:ext uri="{FF2B5EF4-FFF2-40B4-BE49-F238E27FC236}">
                <a16:creationId xmlns:a16="http://schemas.microsoft.com/office/drawing/2014/main" id="{B4D8D1AF-1F0D-DB1A-1E62-D36771A63029}"/>
              </a:ext>
            </a:extLst>
          </p:cNvPr>
          <p:cNvPicPr>
            <a:picLocks noChangeAspect="1"/>
          </p:cNvPicPr>
          <p:nvPr/>
        </p:nvPicPr>
        <p:blipFill>
          <a:blip r:embed="rId4"/>
          <a:stretch>
            <a:fillRect/>
          </a:stretch>
        </p:blipFill>
        <p:spPr>
          <a:xfrm>
            <a:off x="6223000" y="1310903"/>
            <a:ext cx="5579533" cy="3287928"/>
          </a:xfrm>
          <a:prstGeom prst="rect">
            <a:avLst/>
          </a:prstGeom>
        </p:spPr>
      </p:pic>
      <p:sp>
        <p:nvSpPr>
          <p:cNvPr id="8" name="Rectangle 7">
            <a:extLst>
              <a:ext uri="{FF2B5EF4-FFF2-40B4-BE49-F238E27FC236}">
                <a16:creationId xmlns:a16="http://schemas.microsoft.com/office/drawing/2014/main" id="{EEF8C725-9FBC-86DE-6446-C3793963FB30}"/>
              </a:ext>
            </a:extLst>
          </p:cNvPr>
          <p:cNvSpPr/>
          <p:nvPr/>
        </p:nvSpPr>
        <p:spPr>
          <a:xfrm>
            <a:off x="9220200" y="3491942"/>
            <a:ext cx="1871133" cy="2963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CA3D9872-B180-A594-FB10-A603DC5F206F}"/>
              </a:ext>
            </a:extLst>
          </p:cNvPr>
          <p:cNvPicPr>
            <a:picLocks noChangeAspect="1"/>
          </p:cNvPicPr>
          <p:nvPr/>
        </p:nvPicPr>
        <p:blipFill>
          <a:blip r:embed="rId5"/>
          <a:stretch>
            <a:fillRect/>
          </a:stretch>
        </p:blipFill>
        <p:spPr>
          <a:xfrm>
            <a:off x="1473200" y="4325181"/>
            <a:ext cx="2743200" cy="1187904"/>
          </a:xfrm>
          <a:prstGeom prst="rect">
            <a:avLst/>
          </a:prstGeom>
        </p:spPr>
      </p:pic>
    </p:spTree>
    <p:extLst>
      <p:ext uri="{BB962C8B-B14F-4D97-AF65-F5344CB8AC3E}">
        <p14:creationId xmlns:p14="http://schemas.microsoft.com/office/powerpoint/2010/main" val="184815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A6E-3570-0197-EEC7-DA5501C9A5DC}"/>
              </a:ext>
            </a:extLst>
          </p:cNvPr>
          <p:cNvSpPr>
            <a:spLocks noGrp="1"/>
          </p:cNvSpPr>
          <p:nvPr>
            <p:ph type="title"/>
          </p:nvPr>
        </p:nvSpPr>
        <p:spPr>
          <a:xfrm>
            <a:off x="1413933" y="195792"/>
            <a:ext cx="10515600" cy="1325563"/>
          </a:xfrm>
        </p:spPr>
        <p:txBody>
          <a:bodyPr/>
          <a:lstStyle/>
          <a:p>
            <a:r>
              <a:rPr lang="en-US" dirty="0">
                <a:cs typeface="Calibri Light"/>
              </a:rPr>
              <a:t>Admin Options: Reports Cont'd</a:t>
            </a:r>
            <a:endParaRPr lang="en-US" dirty="0"/>
          </a:p>
        </p:txBody>
      </p:sp>
      <p:sp>
        <p:nvSpPr>
          <p:cNvPr id="3" name="Content Placeholder 2">
            <a:extLst>
              <a:ext uri="{FF2B5EF4-FFF2-40B4-BE49-F238E27FC236}">
                <a16:creationId xmlns:a16="http://schemas.microsoft.com/office/drawing/2014/main" id="{8FB0B61F-DABE-1208-04B6-01216BC4F9F3}"/>
              </a:ext>
            </a:extLst>
          </p:cNvPr>
          <p:cNvSpPr>
            <a:spLocks noGrp="1"/>
          </p:cNvSpPr>
          <p:nvPr>
            <p:ph idx="1"/>
          </p:nvPr>
        </p:nvSpPr>
        <p:spPr>
          <a:xfrm>
            <a:off x="838200" y="1605492"/>
            <a:ext cx="10134600" cy="4351338"/>
          </a:xfrm>
        </p:spPr>
        <p:txBody>
          <a:bodyPr vert="horz" lIns="91440" tIns="45720" rIns="91440" bIns="45720" rtlCol="0" anchor="t">
            <a:normAutofit/>
          </a:bodyPr>
          <a:lstStyle/>
          <a:p>
            <a:r>
              <a:rPr lang="en-US" dirty="0">
                <a:cs typeface="Calibri"/>
              </a:rPr>
              <a:t>On the report page you'll see the members listed for that report as well as some options on what you want to do with the report</a:t>
            </a:r>
          </a:p>
          <a:p>
            <a:endParaRPr lang="en-US" dirty="0">
              <a:cs typeface="Calibri"/>
            </a:endParaRPr>
          </a:p>
          <a:p>
            <a:endParaRPr lang="en-US" dirty="0">
              <a:cs typeface="Calibri"/>
            </a:endParaRPr>
          </a:p>
          <a:p>
            <a:r>
              <a:rPr lang="en-US" dirty="0">
                <a:cs typeface="Calibri"/>
              </a:rPr>
              <a:t>Clicking "Print Report" above will bring up the page in printable form</a:t>
            </a:r>
          </a:p>
          <a:p>
            <a:r>
              <a:rPr lang="en-US" dirty="0">
                <a:ea typeface="+mn-lt"/>
                <a:cs typeface="+mn-lt"/>
              </a:rPr>
              <a:t>Clicking "Export this report in CSV format" will allow you to download the report into an Excel file</a:t>
            </a:r>
          </a:p>
          <a:p>
            <a:endParaRPr lang="en-US" dirty="0">
              <a:ea typeface="+mn-lt"/>
              <a:cs typeface="+mn-lt"/>
            </a:endParaRPr>
          </a:p>
          <a:p>
            <a:pPr marL="0" indent="0">
              <a:buNone/>
            </a:pPr>
            <a:endParaRPr lang="en-US" dirty="0">
              <a:ea typeface="+mn-lt"/>
              <a:cs typeface="+mn-lt"/>
            </a:endParaRPr>
          </a:p>
          <a:p>
            <a:endParaRPr lang="en-US" dirty="0">
              <a:ea typeface="+mn-lt"/>
              <a:cs typeface="+mn-lt"/>
            </a:endParaRPr>
          </a:p>
        </p:txBody>
      </p:sp>
      <p:pic>
        <p:nvPicPr>
          <p:cNvPr id="6" name="Picture 6">
            <a:extLst>
              <a:ext uri="{FF2B5EF4-FFF2-40B4-BE49-F238E27FC236}">
                <a16:creationId xmlns:a16="http://schemas.microsoft.com/office/drawing/2014/main" id="{A65D1A27-8447-B9EF-230A-8936AB1627C6}"/>
              </a:ext>
            </a:extLst>
          </p:cNvPr>
          <p:cNvPicPr>
            <a:picLocks noChangeAspect="1"/>
          </p:cNvPicPr>
          <p:nvPr/>
        </p:nvPicPr>
        <p:blipFill>
          <a:blip r:embed="rId2"/>
          <a:stretch>
            <a:fillRect/>
          </a:stretch>
        </p:blipFill>
        <p:spPr>
          <a:xfrm>
            <a:off x="1" y="5913568"/>
            <a:ext cx="12191998" cy="940598"/>
          </a:xfrm>
          <a:prstGeom prst="rect">
            <a:avLst/>
          </a:prstGeom>
        </p:spPr>
      </p:pic>
      <p:pic>
        <p:nvPicPr>
          <p:cNvPr id="7" name="Picture 7" descr="Logo&#10;&#10;Description automatically generated">
            <a:extLst>
              <a:ext uri="{FF2B5EF4-FFF2-40B4-BE49-F238E27FC236}">
                <a16:creationId xmlns:a16="http://schemas.microsoft.com/office/drawing/2014/main" id="{56FFEA4E-7432-86F9-B93C-E9713FB6FC77}"/>
              </a:ext>
            </a:extLst>
          </p:cNvPr>
          <p:cNvPicPr>
            <a:picLocks noChangeAspect="1"/>
          </p:cNvPicPr>
          <p:nvPr/>
        </p:nvPicPr>
        <p:blipFill>
          <a:blip r:embed="rId3"/>
          <a:stretch>
            <a:fillRect/>
          </a:stretch>
        </p:blipFill>
        <p:spPr>
          <a:xfrm>
            <a:off x="220133" y="330200"/>
            <a:ext cx="1066800" cy="1066800"/>
          </a:xfrm>
          <a:prstGeom prst="rect">
            <a:avLst/>
          </a:prstGeom>
        </p:spPr>
      </p:pic>
      <p:pic>
        <p:nvPicPr>
          <p:cNvPr id="4" name="Picture 9" descr="Graphical user interface, application&#10;&#10;Description automatically generated">
            <a:extLst>
              <a:ext uri="{FF2B5EF4-FFF2-40B4-BE49-F238E27FC236}">
                <a16:creationId xmlns:a16="http://schemas.microsoft.com/office/drawing/2014/main" id="{8019724A-5730-8EEC-5D62-258402A13A5A}"/>
              </a:ext>
            </a:extLst>
          </p:cNvPr>
          <p:cNvPicPr>
            <a:picLocks noChangeAspect="1"/>
          </p:cNvPicPr>
          <p:nvPr/>
        </p:nvPicPr>
        <p:blipFill>
          <a:blip r:embed="rId4"/>
          <a:stretch>
            <a:fillRect/>
          </a:stretch>
        </p:blipFill>
        <p:spPr>
          <a:xfrm>
            <a:off x="2209800" y="2485443"/>
            <a:ext cx="5833533" cy="803380"/>
          </a:xfrm>
          <a:prstGeom prst="rect">
            <a:avLst/>
          </a:prstGeom>
        </p:spPr>
      </p:pic>
    </p:spTree>
    <p:extLst>
      <p:ext uri="{BB962C8B-B14F-4D97-AF65-F5344CB8AC3E}">
        <p14:creationId xmlns:p14="http://schemas.microsoft.com/office/powerpoint/2010/main" val="284085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8d5d35d6-76dd-4d47-b035-4efd43c78571" xsi:nil="true"/>
    <lcf76f155ced4ddcb4097134ff3c332f xmlns="8d5d35d6-76dd-4d47-b035-4efd43c78571">
      <Terms xmlns="http://schemas.microsoft.com/office/infopath/2007/PartnerControls"/>
    </lcf76f155ced4ddcb4097134ff3c332f>
    <TaxCatchAll xmlns="e1b8ce9b-97fe-4fdb-b8f3-232e8f21a36d" xsi:nil="true"/>
    <SharedWithUsers xmlns="e1b8ce9b-97fe-4fdb-b8f3-232e8f21a36d">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A9F2026260F841A2D3B4DC005C5B99" ma:contentTypeVersion="15" ma:contentTypeDescription="Create a new document." ma:contentTypeScope="" ma:versionID="952629fda83d7785047f12a815627111">
  <xsd:schema xmlns:xsd="http://www.w3.org/2001/XMLSchema" xmlns:xs="http://www.w3.org/2001/XMLSchema" xmlns:p="http://schemas.microsoft.com/office/2006/metadata/properties" xmlns:ns2="8d5d35d6-76dd-4d47-b035-4efd43c78571" xmlns:ns3="e1b8ce9b-97fe-4fdb-b8f3-232e8f21a36d" targetNamespace="http://schemas.microsoft.com/office/2006/metadata/properties" ma:root="true" ma:fieldsID="71932bbb9b9faecfa77a80d37dfdd0a6" ns2:_="" ns3:_="">
    <xsd:import namespace="8d5d35d6-76dd-4d47-b035-4efd43c78571"/>
    <xsd:import namespace="e1b8ce9b-97fe-4fdb-b8f3-232e8f21a36d"/>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d35d6-76dd-4d47-b035-4efd43c78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d5187bb-8a61-4a92-ba5a-0169820568f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8ce9b-97fe-4fdb-b8f3-232e8f21a3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624f53a-f4f8-413c-aa61-8d2553c2e375}" ma:internalName="TaxCatchAll" ma:showField="CatchAllData" ma:web="e1b8ce9b-97fe-4fdb-b8f3-232e8f21a3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42DDD-ED24-4DFF-AC56-2D25291DA620}">
  <ds:schemaRefs>
    <ds:schemaRef ds:uri="http://schemas.microsoft.com/sharepoint/v3/contenttype/forms"/>
  </ds:schemaRefs>
</ds:datastoreItem>
</file>

<file path=customXml/itemProps2.xml><?xml version="1.0" encoding="utf-8"?>
<ds:datastoreItem xmlns:ds="http://schemas.openxmlformats.org/officeDocument/2006/customXml" ds:itemID="{CB17C164-442B-4EB9-82F4-02523A26EABE}">
  <ds:schemaRefs>
    <ds:schemaRef ds:uri="http://schemas.microsoft.com/office/2006/metadata/properties"/>
    <ds:schemaRef ds:uri="http://schemas.microsoft.com/office/infopath/2007/PartnerControls"/>
    <ds:schemaRef ds:uri="8d5d35d6-76dd-4d47-b035-4efd43c78571"/>
    <ds:schemaRef ds:uri="e1b8ce9b-97fe-4fdb-b8f3-232e8f21a36d"/>
  </ds:schemaRefs>
</ds:datastoreItem>
</file>

<file path=customXml/itemProps3.xml><?xml version="1.0" encoding="utf-8"?>
<ds:datastoreItem xmlns:ds="http://schemas.openxmlformats.org/officeDocument/2006/customXml" ds:itemID="{67A119AF-3888-40DE-A246-54E95B3F4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d35d6-76dd-4d47-b035-4efd43c78571"/>
    <ds:schemaRef ds:uri="e1b8ce9b-97fe-4fdb-b8f3-232e8f21a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302</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Ferrari Club of America: Managing Groups</vt:lpstr>
      <vt:lpstr>Accessing Groups</vt:lpstr>
      <vt:lpstr>Admin Status</vt:lpstr>
      <vt:lpstr>Admin Options</vt:lpstr>
      <vt:lpstr>Admin Options: Emailing</vt:lpstr>
      <vt:lpstr>Admin Options: Reports</vt:lpstr>
      <vt:lpstr>Admin Options: Reports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Ferrari Club of America: Managing Groups</dc:title>
  <dc:creator>Ged Farnaby</dc:creator>
  <cp:lastModifiedBy>Ged Farnaby</cp:lastModifiedBy>
  <cp:revision>130</cp:revision>
  <dcterms:created xsi:type="dcterms:W3CDTF">2022-12-20T17:19:22Z</dcterms:created>
  <dcterms:modified xsi:type="dcterms:W3CDTF">2024-12-28T19:14:32Z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0x01010021A9F2026260F841A2D3B4DC005C5B99</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